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57" r:id="rId5"/>
    <p:sldId id="258" r:id="rId6"/>
    <p:sldId id="275" r:id="rId7"/>
    <p:sldId id="261" r:id="rId8"/>
    <p:sldId id="262" r:id="rId9"/>
    <p:sldId id="277" r:id="rId10"/>
    <p:sldId id="276" r:id="rId11"/>
    <p:sldId id="259" r:id="rId12"/>
    <p:sldId id="260" r:id="rId13"/>
    <p:sldId id="263" r:id="rId14"/>
    <p:sldId id="264" r:id="rId15"/>
    <p:sldId id="265" r:id="rId16"/>
    <p:sldId id="266" r:id="rId17"/>
    <p:sldId id="273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/>
          <p:nvPr/>
        </p:nvSpPr>
        <p:spPr>
          <a:xfrm>
            <a:off x="2993390" y="2998470"/>
            <a:ext cx="6864350" cy="254889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lang="en-US" sz="4700" b="1" kern="0" spc="10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sz="4700" b="1" kern="0" spc="10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家庭理财规划报告书</a:t>
            </a:r>
            <a:endParaRPr lang="en-US" altLang="en-US" sz="4700" dirty="0"/>
          </a:p>
          <a:p>
            <a:pPr algn="l" rtl="0" eaLnBrk="0">
              <a:lnSpc>
                <a:spcPct val="199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r>
              <a:rPr lang="en-US" sz="2900" b="1" kern="0" spc="-5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</a:t>
            </a:r>
            <a:r>
              <a:rPr sz="2900" b="1" kern="0" spc="-5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理财</a:t>
            </a:r>
            <a:r>
              <a:rPr lang="zh-CN" sz="2900" b="1" kern="0" spc="-5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观念</a:t>
            </a:r>
            <a:r>
              <a:rPr sz="2900" b="1" kern="0" spc="-5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篇</a:t>
            </a:r>
            <a:r>
              <a:rPr lang="en-US" sz="2900" b="1" kern="0" spc="-5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sz="2900" b="1" kern="0" spc="-50" dirty="0">
              <a:solidFill>
                <a:srgbClr val="B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lang="en-US" sz="2900" b="1" kern="0" spc="-50" dirty="0">
              <a:solidFill>
                <a:srgbClr val="B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4000"/>
              </a:lnSpc>
            </a:pPr>
            <a:r>
              <a:rPr lang="en-US" altLang="zh-CN" sz="2900" b="1" kern="0" spc="-5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lang="zh-CN" altLang="en-US" sz="2900" b="1" kern="0" spc="-5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演讲人：枞阳银保</a:t>
            </a:r>
            <a:r>
              <a:rPr lang="en-US" altLang="zh-CN" sz="2900" b="1" kern="0" spc="-5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900" b="1" kern="0" spc="-5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唐</a:t>
            </a:r>
            <a:r>
              <a:rPr lang="zh-CN" altLang="en-US" sz="2900" b="1" kern="0" spc="-5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凯</a:t>
            </a:r>
            <a:endParaRPr lang="zh-CN" altLang="en-US" sz="2900" b="1" kern="0" spc="-50" dirty="0">
              <a:solidFill>
                <a:srgbClr val="BF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textbox 6"/>
          <p:cNvSpPr/>
          <p:nvPr/>
        </p:nvSpPr>
        <p:spPr>
          <a:xfrm>
            <a:off x="1270020" y="7895763"/>
            <a:ext cx="4518025" cy="2584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Family</a:t>
            </a:r>
            <a:r>
              <a:rPr sz="1900" b="1" kern="0" spc="19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Financial</a:t>
            </a:r>
            <a:r>
              <a:rPr sz="1900" b="1" kern="0" spc="12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Planning</a:t>
            </a:r>
            <a:r>
              <a:rPr sz="1900" b="1" kern="0" spc="13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Policy</a:t>
            </a:r>
            <a:r>
              <a:rPr sz="1900" b="1" kern="0" spc="12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Report</a:t>
            </a:r>
            <a:endParaRPr lang="en-US" altLang="en-US" sz="1900" dirty="0"/>
          </a:p>
        </p:txBody>
      </p:sp>
      <p:sp>
        <p:nvSpPr>
          <p:cNvPr id="8" name="textbox 6"/>
          <p:cNvSpPr/>
          <p:nvPr/>
        </p:nvSpPr>
        <p:spPr>
          <a:xfrm>
            <a:off x="1397020" y="8022763"/>
            <a:ext cx="4518025" cy="2584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Family</a:t>
            </a:r>
            <a:r>
              <a:rPr sz="1900" b="1" kern="0" spc="19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Financial</a:t>
            </a:r>
            <a:r>
              <a:rPr sz="1900" b="1" kern="0" spc="12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Planning</a:t>
            </a:r>
            <a:r>
              <a:rPr sz="1900" b="1" kern="0" spc="13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Policy</a:t>
            </a:r>
            <a:r>
              <a:rPr sz="1900" b="1" kern="0" spc="12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Report</a:t>
            </a:r>
            <a:endParaRPr lang="en-US" altLang="en-US" sz="1900" dirty="0"/>
          </a:p>
        </p:txBody>
      </p:sp>
      <p:sp>
        <p:nvSpPr>
          <p:cNvPr id="9" name="textbox 6"/>
          <p:cNvSpPr/>
          <p:nvPr/>
        </p:nvSpPr>
        <p:spPr>
          <a:xfrm>
            <a:off x="1524020" y="8149763"/>
            <a:ext cx="4518025" cy="2584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0000"/>
              </a:lnSpc>
            </a:pP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Family</a:t>
            </a:r>
            <a:r>
              <a:rPr sz="1900" b="1" kern="0" spc="19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Financial</a:t>
            </a:r>
            <a:r>
              <a:rPr sz="1900" b="1" kern="0" spc="12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Planning</a:t>
            </a:r>
            <a:r>
              <a:rPr sz="1900" b="1" kern="0" spc="13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Policy</a:t>
            </a:r>
            <a:r>
              <a:rPr sz="1900" b="1" kern="0" spc="12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900" b="1" kern="0" spc="-40" dirty="0">
                <a:solidFill>
                  <a:srgbClr val="E62929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Report</a:t>
            </a:r>
            <a:endParaRPr lang="en-US" alt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720"/>
            <a:ext cx="12192000" cy="6904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3845560"/>
            <a:ext cx="12191365" cy="3012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55"/>
            <a:ext cx="12192000" cy="3786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90" name="picture 190"/>
          <p:cNvPicPr>
            <a:picLocks noChangeAspect="1"/>
          </p:cNvPicPr>
          <p:nvPr/>
        </p:nvPicPr>
        <p:blipFill>
          <a:blip r:embed="rId1"/>
          <a:srcRect b="48250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92" name="textbox 192"/>
          <p:cNvSpPr/>
          <p:nvPr/>
        </p:nvSpPr>
        <p:spPr>
          <a:xfrm>
            <a:off x="449580" y="212725"/>
            <a:ext cx="7277735" cy="46037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3200" b="1" kern="0" spc="-1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国家接下来会怎样发展经济呢?</a:t>
            </a:r>
            <a:endParaRPr lang="en-US" altLang="en-US" sz="3200" b="1" kern="0" spc="-110" dirty="0">
              <a:solidFill>
                <a:srgbClr val="FFFF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192"/>
          <p:cNvSpPr/>
          <p:nvPr/>
        </p:nvSpPr>
        <p:spPr>
          <a:xfrm>
            <a:off x="86995" y="1296670"/>
            <a:ext cx="10581005" cy="645414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8000"/>
              </a:lnSpc>
            </a:pPr>
            <a:endParaRPr lang="en-US" altLang="en-US" sz="1000" dirty="0"/>
          </a:p>
          <a:p>
            <a:pPr marL="1259205" algn="l" rtl="0" eaLnBrk="0">
              <a:lnSpc>
                <a:spcPct val="97000"/>
              </a:lnSpc>
              <a:spcBef>
                <a:spcPts val="880"/>
              </a:spcBef>
            </a:pPr>
            <a:r>
              <a:rPr sz="4400" b="1" kern="0" spc="10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国家如何大力发展经济?</a:t>
            </a:r>
            <a:endParaRPr lang="en-US" altLang="en-US" sz="4400" dirty="0"/>
          </a:p>
          <a:p>
            <a:pPr marL="114300" algn="l" rtl="0" eaLnBrk="0">
              <a:lnSpc>
                <a:spcPts val="2220"/>
              </a:lnSpc>
              <a:spcBef>
                <a:spcPts val="1365"/>
              </a:spcBef>
            </a:pPr>
            <a:r>
              <a:rPr sz="3200" b="1" kern="0" spc="-130" dirty="0">
                <a:solidFill>
                  <a:srgbClr val="FCC1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三驾马车：</a:t>
            </a:r>
            <a:endParaRPr lang="en-US" altLang="en-US" sz="3200" dirty="0"/>
          </a:p>
          <a:p>
            <a:pPr marL="114300" algn="l" rtl="0" eaLnBrk="0">
              <a:lnSpc>
                <a:spcPct val="98000"/>
              </a:lnSpc>
              <a:spcBef>
                <a:spcPts val="1245"/>
              </a:spcBef>
            </a:pPr>
            <a:r>
              <a:rPr sz="2800" b="1" kern="0" spc="-140" dirty="0">
                <a:solidFill>
                  <a:schemeClr val="bg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国内</a:t>
            </a:r>
            <a:r>
              <a:rPr sz="3200" b="1" kern="0" spc="-3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消费：占</a:t>
            </a:r>
            <a:r>
              <a:rPr sz="3200" b="1" kern="0" spc="-30" dirty="0">
                <a:solidFill>
                  <a:schemeClr val="bg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</a:t>
            </a:r>
            <a:r>
              <a:rPr sz="3200" b="1" kern="0" spc="-3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65%</a:t>
            </a:r>
            <a:endParaRPr lang="en-US" altLang="en-US" sz="3200" dirty="0"/>
          </a:p>
          <a:p>
            <a:pPr marL="113665" algn="l" rtl="0" eaLnBrk="0">
              <a:lnSpc>
                <a:spcPct val="96000"/>
              </a:lnSpc>
              <a:spcBef>
                <a:spcPts val="1450"/>
              </a:spcBef>
            </a:pPr>
            <a:r>
              <a:rPr sz="2800" b="1" kern="0" spc="-140" dirty="0">
                <a:solidFill>
                  <a:schemeClr val="bg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外贸出口：占比21%</a:t>
            </a:r>
            <a:endParaRPr lang="en-US" altLang="en-US" sz="2800" dirty="0"/>
          </a:p>
          <a:p>
            <a:pPr marL="114300" algn="l" rtl="0" eaLnBrk="0">
              <a:lnSpc>
                <a:spcPct val="98000"/>
              </a:lnSpc>
              <a:spcBef>
                <a:spcPts val="1160"/>
              </a:spcBef>
            </a:pPr>
            <a:r>
              <a:rPr sz="3200" b="1" kern="0" spc="10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基建投资：占比14%</a:t>
            </a:r>
            <a:endParaRPr lang="en-US" altLang="en-US" sz="3200" dirty="0"/>
          </a:p>
          <a:p>
            <a:pPr algn="l" rtl="0" eaLnBrk="0">
              <a:lnSpc>
                <a:spcPct val="116000"/>
              </a:lnSpc>
            </a:pPr>
            <a:endParaRPr lang="en-US" altLang="en-US" dirty="0"/>
          </a:p>
          <a:p>
            <a:pPr algn="l" rtl="0" eaLnBrk="0">
              <a:lnSpc>
                <a:spcPct val="117000"/>
              </a:lnSpc>
            </a:pPr>
            <a:endParaRPr lang="en-US" altLang="en-US" dirty="0"/>
          </a:p>
          <a:p>
            <a:pPr algn="l" rtl="0" eaLnBrk="0">
              <a:lnSpc>
                <a:spcPct val="117000"/>
              </a:lnSpc>
            </a:pPr>
            <a:endParaRPr lang="en-US" altLang="en-US" dirty="0"/>
          </a:p>
          <a:p>
            <a:pPr marL="110490" algn="l" rtl="0" eaLnBrk="0">
              <a:lnSpc>
                <a:spcPct val="96000"/>
              </a:lnSpc>
              <a:spcBef>
                <a:spcPts val="490"/>
              </a:spcBef>
            </a:pPr>
            <a:r>
              <a:rPr sz="2800" kern="0" spc="170" dirty="0">
                <a:solidFill>
                  <a:srgbClr val="FDEAA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2024年核心是什么?</a:t>
            </a:r>
            <a:endParaRPr lang="en-US" altLang="en-US" sz="2800" dirty="0"/>
          </a:p>
          <a:p>
            <a:pPr algn="l" rtl="0" eaLnBrk="0">
              <a:lnSpc>
                <a:spcPct val="106000"/>
              </a:lnSpc>
            </a:pPr>
            <a:endParaRPr lang="en-US" altLang="en-US" dirty="0"/>
          </a:p>
          <a:p>
            <a:pPr marL="110490" algn="l" rtl="0" eaLnBrk="0">
              <a:lnSpc>
                <a:spcPct val="92000"/>
              </a:lnSpc>
            </a:pPr>
            <a:r>
              <a:rPr sz="2800" kern="0" spc="-20" dirty="0">
                <a:solidFill>
                  <a:srgbClr val="FED13E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外贸不力的情况下+基建缩小情况下，就得消费刺激加强；</a:t>
            </a:r>
            <a:endParaRPr lang="en-US" altLang="en-US" sz="2800" kern="0" spc="-20" dirty="0">
              <a:solidFill>
                <a:srgbClr val="FED13E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90" name="picture 190"/>
          <p:cNvPicPr>
            <a:picLocks noChangeAspect="1"/>
          </p:cNvPicPr>
          <p:nvPr/>
        </p:nvPicPr>
        <p:blipFill>
          <a:blip r:embed="rId1"/>
          <a:srcRect t="54854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94" name="textbox 194"/>
          <p:cNvSpPr/>
          <p:nvPr/>
        </p:nvSpPr>
        <p:spPr>
          <a:xfrm>
            <a:off x="692785" y="172720"/>
            <a:ext cx="10527030" cy="60642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71000"/>
              </a:lnSpc>
            </a:pPr>
            <a:endParaRPr lang="en-US" altLang="en-US" sz="100" dirty="0"/>
          </a:p>
          <a:p>
            <a:pPr marL="405130" algn="l" rtl="0" eaLnBrk="0">
              <a:lnSpc>
                <a:spcPct val="98000"/>
              </a:lnSpc>
            </a:pPr>
            <a:r>
              <a:rPr sz="4800" b="1" kern="0" spc="2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政府怎么做?一切为了刺激消费!</a:t>
            </a:r>
            <a:endParaRPr lang="en-US" altLang="en-US" sz="4800" dirty="0"/>
          </a:p>
          <a:p>
            <a:pPr algn="l" rtl="0" eaLnBrk="0">
              <a:lnSpc>
                <a:spcPct val="110000"/>
              </a:lnSpc>
            </a:pPr>
            <a:endParaRPr lang="en-US" altLang="en-US" sz="2000" dirty="0"/>
          </a:p>
          <a:p>
            <a:pPr algn="l" rtl="0" eaLnBrk="0">
              <a:lnSpc>
                <a:spcPct val="110000"/>
              </a:lnSpc>
            </a:pPr>
            <a:endParaRPr lang="en-US" altLang="en-US" sz="2000" dirty="0"/>
          </a:p>
          <a:p>
            <a:pPr marL="31115" algn="l" rtl="0" eaLnBrk="0">
              <a:lnSpc>
                <a:spcPct val="94000"/>
              </a:lnSpc>
              <a:spcBef>
                <a:spcPts val="570"/>
              </a:spcBef>
            </a:pPr>
            <a:r>
              <a:rPr sz="3600" kern="0" spc="90" dirty="0">
                <a:solidFill>
                  <a:schemeClr val="accent3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sz="3600" kern="0" spc="-16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600" kern="0" spc="90" dirty="0">
                <a:solidFill>
                  <a:srgbClr val="F8CC3C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一定要生</a:t>
            </a:r>
            <a:r>
              <a:rPr sz="3600" kern="0" spc="90" dirty="0">
                <a:solidFill>
                  <a:schemeClr val="accent3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三</a:t>
            </a:r>
            <a:r>
              <a:rPr sz="3600" kern="0" spc="90" dirty="0">
                <a:solidFill>
                  <a:srgbClr val="F8CC3C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胎，多生有奖</a:t>
            </a:r>
            <a:endParaRPr sz="3600" kern="0" spc="90" dirty="0">
              <a:solidFill>
                <a:srgbClr val="F8CC3C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1115" algn="l" rtl="0" eaLnBrk="0">
              <a:lnSpc>
                <a:spcPct val="94000"/>
              </a:lnSpc>
              <a:spcBef>
                <a:spcPts val="570"/>
              </a:spcBef>
            </a:pPr>
            <a:endParaRPr lang="en-US" altLang="en-US" sz="100" dirty="0"/>
          </a:p>
          <a:p>
            <a:pPr marL="31115" algn="l" rtl="0" eaLnBrk="0">
              <a:lnSpc>
                <a:spcPct val="94000"/>
              </a:lnSpc>
              <a:spcBef>
                <a:spcPts val="1505"/>
              </a:spcBef>
            </a:pPr>
            <a:r>
              <a:rPr sz="3600" kern="0" spc="90" dirty="0">
                <a:solidFill>
                  <a:srgbClr val="F8CC3C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sz="3600" kern="0" spc="-160" dirty="0">
                <a:solidFill>
                  <a:srgbClr val="F8CC3C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600" kern="0" spc="90" dirty="0">
                <a:solidFill>
                  <a:srgbClr val="F8CC3C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下调贷款利率，刺激投资</a:t>
            </a:r>
            <a:endParaRPr sz="3600" kern="0" spc="90" dirty="0">
              <a:solidFill>
                <a:srgbClr val="F8CC3C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1115" algn="l" rtl="0" eaLnBrk="0">
              <a:lnSpc>
                <a:spcPct val="94000"/>
              </a:lnSpc>
              <a:spcBef>
                <a:spcPts val="1505"/>
              </a:spcBef>
            </a:pPr>
            <a:endParaRPr lang="en-US" altLang="en-US" sz="100" dirty="0"/>
          </a:p>
          <a:p>
            <a:pPr marL="31115" algn="l" rtl="0" eaLnBrk="0">
              <a:lnSpc>
                <a:spcPct val="96000"/>
              </a:lnSpc>
              <a:spcBef>
                <a:spcPts val="860"/>
              </a:spcBef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这样大中小企业更低的融资成本，总有人会逆势扩张。这就是政策导</a:t>
            </a: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向。</a:t>
            </a:r>
            <a:endParaRPr lang="en-US" altLang="en-US" sz="2000" dirty="0"/>
          </a:p>
          <a:p>
            <a:pPr marL="34925" algn="l" rtl="0" eaLnBrk="0">
              <a:lnSpc>
                <a:spcPct val="94000"/>
              </a:lnSpc>
              <a:spcBef>
                <a:spcPts val="1455"/>
              </a:spcBef>
            </a:pPr>
            <a:r>
              <a:rPr sz="3600" b="1" kern="0" spc="120" dirty="0">
                <a:solidFill>
                  <a:srgbClr val="FECC2A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3、下调存款利率，刺</a:t>
            </a:r>
            <a:r>
              <a:rPr sz="3600" b="1" kern="0" spc="110" dirty="0">
                <a:solidFill>
                  <a:srgbClr val="FECC2A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激消费</a:t>
            </a:r>
            <a:endParaRPr sz="3600" b="1" kern="0" spc="110" dirty="0">
              <a:solidFill>
                <a:srgbClr val="FECC2A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925" algn="l" rtl="0" eaLnBrk="0">
              <a:lnSpc>
                <a:spcPct val="94000"/>
              </a:lnSpc>
              <a:spcBef>
                <a:spcPts val="1455"/>
              </a:spcBef>
            </a:pPr>
            <a:endParaRPr lang="en-US" altLang="en-US" sz="100" dirty="0"/>
          </a:p>
          <a:p>
            <a:pPr marL="31115" algn="l" rtl="0" eaLnBrk="0">
              <a:lnSpc>
                <a:spcPct val="90000"/>
              </a:lnSpc>
              <a:spcBef>
                <a:spcPts val="890"/>
              </a:spcBef>
            </a:pPr>
            <a:r>
              <a:rPr sz="2800" kern="0" spc="-11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让老百姓，尤其是那些有投资意向，持有大量现金的人，不要存银行，去投资、去消费!</a:t>
            </a:r>
            <a:endParaRPr sz="2800" kern="0" spc="-110" dirty="0">
              <a:solidFill>
                <a:srgbClr val="FFFFFF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4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3602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0280"/>
            <a:ext cx="12192635" cy="33483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icture 2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8265" y="0"/>
            <a:ext cx="12104370" cy="6858000"/>
          </a:xfrm>
          <a:prstGeom prst="rect">
            <a:avLst/>
          </a:prstGeom>
        </p:spPr>
      </p:pic>
      <p:sp>
        <p:nvSpPr>
          <p:cNvPr id="272" name="textbox 272"/>
          <p:cNvSpPr/>
          <p:nvPr/>
        </p:nvSpPr>
        <p:spPr>
          <a:xfrm>
            <a:off x="2517140" y="2214245"/>
            <a:ext cx="8626475" cy="12147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r>
              <a:rPr lang="en-US" sz="6600" b="1" kern="0" spc="-290" dirty="0">
                <a:solidFill>
                  <a:srgbClr val="F1221A">
                    <a:alpha val="100000"/>
                  </a:srgbClr>
                </a:solidFill>
                <a:latin typeface="STHupo"/>
                <a:ea typeface="STHupo"/>
                <a:cs typeface="STHupo"/>
              </a:rPr>
              <a:t>  </a:t>
            </a:r>
            <a:r>
              <a:rPr sz="6600" b="1" kern="0" spc="-290" dirty="0">
                <a:solidFill>
                  <a:srgbClr val="F1221A">
                    <a:alpha val="100000"/>
                  </a:srgbClr>
                </a:solidFill>
                <a:latin typeface="STHupo"/>
                <a:ea typeface="STHupo"/>
                <a:cs typeface="STHupo"/>
              </a:rPr>
              <a:t>感  谢  您  的  聆</a:t>
            </a:r>
            <a:r>
              <a:rPr lang="en-US" sz="6600" b="1" kern="0" spc="-290" dirty="0">
                <a:solidFill>
                  <a:srgbClr val="F1221A">
                    <a:alpha val="100000"/>
                  </a:srgbClr>
                </a:solidFill>
                <a:latin typeface="STHupo"/>
                <a:ea typeface="STHupo"/>
                <a:cs typeface="STHupo"/>
              </a:rPr>
              <a:t>  </a:t>
            </a:r>
            <a:r>
              <a:rPr sz="6600" b="1" kern="0" spc="-290" dirty="0">
                <a:solidFill>
                  <a:srgbClr val="F1221A">
                    <a:alpha val="100000"/>
                  </a:srgbClr>
                </a:solidFill>
                <a:latin typeface="STHupo"/>
                <a:ea typeface="STHupo"/>
                <a:cs typeface="STHupo"/>
              </a:rPr>
              <a:t>听</a:t>
            </a:r>
            <a:endParaRPr lang="zh-CN" sz="6600" b="1" kern="0" spc="-240" dirty="0">
              <a:solidFill>
                <a:srgbClr val="F1221A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635" y="219710"/>
            <a:ext cx="11493500" cy="6320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group 2"/>
          <p:cNvGrpSpPr/>
          <p:nvPr/>
        </p:nvGrpSpPr>
        <p:grpSpPr>
          <a:xfrm rot="21600000">
            <a:off x="0" y="82569"/>
            <a:ext cx="3771900" cy="457200"/>
            <a:chOff x="0" y="0"/>
            <a:chExt cx="3771900" cy="4572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3771900" cy="457200"/>
            </a:xfrm>
            <a:prstGeom prst="rect">
              <a:avLst/>
            </a:prstGeom>
          </p:spPr>
        </p:pic>
        <p:sp>
          <p:nvSpPr>
            <p:cNvPr id="22" name="textbox 22"/>
            <p:cNvSpPr/>
            <p:nvPr/>
          </p:nvSpPr>
          <p:spPr>
            <a:xfrm>
              <a:off x="-12700" y="-12700"/>
              <a:ext cx="3797300" cy="513715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100000"/>
                </a:lnSpc>
              </a:pPr>
              <a:endParaRPr lang="en-US" altLang="en-US" sz="900" dirty="0"/>
            </a:p>
            <a:p>
              <a:pPr marL="92075" algn="l" rtl="0" eaLnBrk="0">
                <a:lnSpc>
                  <a:spcPct val="96000"/>
                </a:lnSpc>
                <a:spcBef>
                  <a:spcPts val="5"/>
                </a:spcBef>
              </a:pPr>
              <a:r>
                <a:rPr sz="1800" b="1" kern="0" spc="-10" dirty="0">
                  <a:solidFill>
                    <a:srgbClr val="FFFFFF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1、低增长、低利率时代已经到来</a:t>
              </a:r>
              <a:endParaRPr lang="en-US" altLang="en-US" sz="1800" dirty="0"/>
            </a:p>
          </p:txBody>
        </p:sp>
      </p:grpSp>
      <p:sp>
        <p:nvSpPr>
          <p:cNvPr id="34" name="textbox 34"/>
          <p:cNvSpPr/>
          <p:nvPr/>
        </p:nvSpPr>
        <p:spPr>
          <a:xfrm>
            <a:off x="3941205" y="121777"/>
            <a:ext cx="2849245" cy="36258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2300" b="1" kern="0" spc="110" dirty="0">
                <a:solidFill>
                  <a:srgbClr val="BF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2023年12月全国降息</a:t>
            </a:r>
            <a:endParaRPr lang="en-US" altLang="en-US" sz="2300" dirty="0"/>
          </a:p>
        </p:txBody>
      </p:sp>
      <p:pic>
        <p:nvPicPr>
          <p:cNvPr id="15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1600" y="719455"/>
            <a:ext cx="7401560" cy="58331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160" y="583565"/>
            <a:ext cx="4202430" cy="5826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10" y="107315"/>
            <a:ext cx="11665585" cy="6473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51840" y="2609215"/>
            <a:ext cx="10493375" cy="1639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>
                <a:solidFill>
                  <a:schemeClr val="accent6"/>
                </a:solidFill>
              </a:rPr>
              <a:t>供给过剩</a:t>
            </a:r>
            <a:r>
              <a:rPr lang="en-US" altLang="zh-CN" sz="9600">
                <a:solidFill>
                  <a:schemeClr val="accent6"/>
                </a:solidFill>
              </a:rPr>
              <a:t>  </a:t>
            </a:r>
            <a:r>
              <a:rPr lang="zh-CN" altLang="en-US" sz="9600">
                <a:solidFill>
                  <a:schemeClr val="accent1"/>
                </a:solidFill>
              </a:rPr>
              <a:t>需求不足</a:t>
            </a:r>
            <a:endParaRPr lang="zh-CN" altLang="en-US" sz="9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" y="0"/>
            <a:ext cx="11936730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4395" y="643890"/>
            <a:ext cx="10539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highlight>
                  <a:srgbClr val="FFFF00"/>
                </a:highlight>
              </a:rPr>
              <a:t>应对危机，企业该如何自救？</a:t>
            </a:r>
            <a:endParaRPr lang="zh-CN" altLang="en-US" sz="3600"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60170" y="2306320"/>
            <a:ext cx="105384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0">
                <a:solidFill>
                  <a:schemeClr val="accent6"/>
                </a:solidFill>
              </a:rPr>
              <a:t>裁员</a:t>
            </a:r>
            <a:r>
              <a:rPr lang="en-US" altLang="zh-CN" sz="14000"/>
              <a:t> or </a:t>
            </a:r>
            <a:r>
              <a:rPr lang="zh-CN" altLang="en-US" sz="14000">
                <a:solidFill>
                  <a:schemeClr val="accent1"/>
                </a:solidFill>
              </a:rPr>
              <a:t>贷款</a:t>
            </a:r>
            <a:endParaRPr lang="zh-CN" altLang="en-US" sz="14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" y="180975"/>
            <a:ext cx="11937365" cy="64820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MxYzk5NDM4YjEwNTEyMjU4NjA5ODQ1NWQ5N2YyOTM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WPS 演示</Application>
  <PresentationFormat>宽屏</PresentationFormat>
  <Paragraphs>50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黑体</vt:lpstr>
      <vt:lpstr>Arial</vt:lpstr>
      <vt:lpstr>Calibri</vt:lpstr>
      <vt:lpstr>微软雅黑</vt:lpstr>
      <vt:lpstr>Arial Unicode MS</vt:lpstr>
      <vt:lpstr>STHupo</vt:lpstr>
      <vt:lpstr>Segoe Print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唐火火</cp:lastModifiedBy>
  <cp:revision>14</cp:revision>
  <dcterms:created xsi:type="dcterms:W3CDTF">2023-08-09T12:44:00Z</dcterms:created>
  <dcterms:modified xsi:type="dcterms:W3CDTF">2024-06-28T04:17:42Z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099C10B9326045FEB42CA8CA8625DFB8_13</vt:lpwstr>
  </property>
  <property fmtid="{D5CDD505-2E9C-101B-9397-08002B2CF9AE}" pid="3" name="KSOProductBuildVer">
    <vt:lpwstr>2052-12.1.0.16929</vt:lpwstr>
  </property>
</Properties>
</file>